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Gong Gothic Bold" panose="020B0600000101010101" charset="-127"/>
      <p:bold r:id="rId22"/>
    </p:embeddedFont>
    <p:embeddedFont>
      <p:font typeface="MapoPeacefull" panose="020B0600000101010101" charset="-127"/>
      <p:regular r:id="rId23"/>
    </p:embeddedFont>
    <p:embeddedFont>
      <p:font typeface="Noto Sans CJK KR Regular" panose="020B0600000101010101" charset="-127"/>
      <p:regular r:id="rId24"/>
    </p:embeddedFont>
    <p:embeddedFont>
      <p:font typeface="Pretendard Black" panose="020B0600000101010101" charset="-127"/>
      <p:bold r:id="rId25"/>
    </p:embeddedFont>
    <p:embeddedFont>
      <p:font typeface="Pretendard Bold" panose="020B0600000101010101" charset="-127"/>
      <p:bold r:id="rId26"/>
    </p:embeddedFont>
    <p:embeddedFont>
      <p:font typeface="Pretendard Regular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odchasan Bold Italic" panose="020B0600000101010101" charset="-34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5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7.png"/><Relationship Id="rId5" Type="http://schemas.openxmlformats.org/officeDocument/2006/relationships/image" Target="../media/image15.png"/><Relationship Id="rId10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15.png"/><Relationship Id="rId15" Type="http://schemas.openxmlformats.org/officeDocument/2006/relationships/image" Target="../media/image77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3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15.png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84300" y="1384300"/>
            <a:ext cx="33274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3900" b="0" i="0" u="none" strike="noStrike">
                <a:solidFill>
                  <a:srgbClr val="FCFCFC"/>
                </a:solidFill>
                <a:latin typeface="Pretendard Black"/>
              </a:rPr>
              <a:t>2024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4470400"/>
            <a:ext cx="5422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spc="-300">
                <a:solidFill>
                  <a:srgbClr val="DEDEDE"/>
                </a:solidFill>
                <a:latin typeface="MapoPeacefull"/>
              </a:rPr>
              <a:t>20203092 AI</a:t>
            </a:r>
            <a:r>
              <a:rPr lang="ko-KR" sz="3000" b="0" i="0" u="none" strike="noStrike" spc="-300">
                <a:solidFill>
                  <a:srgbClr val="DEDEDE"/>
                </a:solidFill>
                <a:ea typeface="MapoPeacefull"/>
              </a:rPr>
              <a:t>빅데이터학부</a:t>
            </a:r>
            <a:r>
              <a:rPr lang="en-US" sz="3000" b="0" i="0" u="none" strike="noStrike" spc="-300">
                <a:solidFill>
                  <a:srgbClr val="DEDEDE"/>
                </a:solidFill>
                <a:latin typeface="MapoPeacefull"/>
              </a:rPr>
              <a:t> </a:t>
            </a:r>
            <a:r>
              <a:rPr lang="ko-KR" sz="3000" b="0" i="0" u="none" strike="noStrike" spc="-300">
                <a:solidFill>
                  <a:srgbClr val="DEDEDE"/>
                </a:solidFill>
                <a:ea typeface="MapoPeacefull"/>
              </a:rPr>
              <a:t>하이든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2133600"/>
            <a:ext cx="5981700" cy="201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얼굴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 </a:t>
            </a: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인식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 </a:t>
            </a:r>
          </a:p>
          <a:p>
            <a:pPr lvl="0" algn="l">
              <a:lnSpc>
                <a:spcPct val="90470"/>
              </a:lnSpc>
            </a:pP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데이터</a:t>
            </a:r>
            <a:r>
              <a:rPr lang="en-US" sz="6400" b="0" i="0" u="none" strike="noStrike">
                <a:solidFill>
                  <a:srgbClr val="FCFCFC"/>
                </a:solidFill>
                <a:latin typeface="Pretendard Black"/>
              </a:rPr>
              <a:t> </a:t>
            </a:r>
            <a:r>
              <a:rPr lang="ko-KR" sz="6400" b="0" i="0" u="none" strike="noStrike">
                <a:solidFill>
                  <a:srgbClr val="FCFCFC"/>
                </a:solidFill>
                <a:ea typeface="Pretendard Black"/>
              </a:rPr>
              <a:t>파이프라인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98000"/>
          </a:blip>
          <a:stretch>
            <a:fillRect/>
          </a:stretch>
        </p:blipFill>
        <p:spPr>
          <a:xfrm>
            <a:off x="787400" y="9563100"/>
            <a:ext cx="167132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620000">
            <a:off x="-1219200" y="7391400"/>
            <a:ext cx="56134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245100" y="9829800"/>
            <a:ext cx="7785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1500">
                <a:solidFill>
                  <a:srgbClr val="787878"/>
                </a:solidFill>
                <a:latin typeface="Pretendard Bold"/>
              </a:rPr>
              <a:t>ABOUT 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2705100"/>
            <a:ext cx="12890500" cy="633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0300" y="9652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187700"/>
            <a:ext cx="6172200" cy="5549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7500" y="2857500"/>
            <a:ext cx="45339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2870200"/>
            <a:ext cx="46990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6134100"/>
            <a:ext cx="6718300" cy="356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0" y="2336800"/>
            <a:ext cx="7924800" cy="336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0" y="2349500"/>
            <a:ext cx="6261100" cy="336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0" y="6654800"/>
            <a:ext cx="70485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2921000"/>
            <a:ext cx="55372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" y="6769100"/>
            <a:ext cx="6451600" cy="2933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augmentation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2463800"/>
            <a:ext cx="8597900" cy="736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451100"/>
            <a:ext cx="6451600" cy="7378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3073400"/>
            <a:ext cx="14401800" cy="492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300" y="7543800"/>
            <a:ext cx="12446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3683000"/>
            <a:ext cx="13208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2628900"/>
            <a:ext cx="7620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2628900"/>
            <a:ext cx="8255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3390900"/>
            <a:ext cx="939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0800" y="3429000"/>
            <a:ext cx="8636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1900" y="3797300"/>
            <a:ext cx="16891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6700" y="7683500"/>
            <a:ext cx="9271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900" y="7645400"/>
            <a:ext cx="12446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7747000"/>
            <a:ext cx="12446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00" y="7848600"/>
            <a:ext cx="1244600" cy="1079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0" y="7950200"/>
            <a:ext cx="12446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8051800"/>
            <a:ext cx="1244600" cy="107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8153400"/>
            <a:ext cx="1244600" cy="1079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19300" y="5943600"/>
            <a:ext cx="2159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100" b="0" i="0" u="none" strike="noStrike" spc="-100">
                <a:solidFill>
                  <a:srgbClr val="000000"/>
                </a:solidFill>
                <a:ea typeface="Gong Gothic Bold"/>
              </a:rPr>
              <a:t>데이터</a:t>
            </a:r>
            <a:r>
              <a:rPr lang="en-US" sz="41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100" b="0" i="0" u="none" strike="noStrike" spc="-100">
                <a:solidFill>
                  <a:srgbClr val="000000"/>
                </a:solidFill>
                <a:ea typeface="Gong Gothic Bold"/>
              </a:rPr>
              <a:t>입력</a:t>
            </a:r>
            <a:r>
              <a:rPr lang="en-US" sz="4100" b="0" i="0" u="none" strike="noStrike" spc="-100">
                <a:solidFill>
                  <a:srgbClr val="000000"/>
                </a:solidFill>
                <a:latin typeface="Gong Gothic Bold"/>
              </a:rPr>
              <a:t>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64100" y="35433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95800" y="4241800"/>
            <a:ext cx="2717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900" b="0" i="0" u="none" strike="noStrike" spc="-100">
                <a:solidFill>
                  <a:srgbClr val="000000"/>
                </a:solidFill>
                <a:ea typeface="Gong Gothic Bold"/>
              </a:rPr>
              <a:t>전처리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00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03.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45400" y="5943600"/>
            <a:ext cx="19050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200" b="0" i="0" u="none" strike="noStrike" spc="-100">
                <a:solidFill>
                  <a:srgbClr val="000000"/>
                </a:solidFill>
                <a:ea typeface="Gong Gothic Bold"/>
              </a:rPr>
              <a:t>이미지</a:t>
            </a:r>
            <a:r>
              <a:rPr lang="en-US" sz="42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200" b="0" i="0" u="none" strike="noStrike" spc="-100">
                <a:solidFill>
                  <a:srgbClr val="000000"/>
                </a:solidFill>
                <a:ea typeface="Gong Gothic Bold"/>
              </a:rPr>
              <a:t>증강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75900" y="32766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04.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66400" y="4152900"/>
            <a:ext cx="15367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600" b="0" i="0" u="none" strike="noStrike" spc="-100">
                <a:solidFill>
                  <a:srgbClr val="000000"/>
                </a:solidFill>
                <a:ea typeface="Gong Gothic Bold"/>
              </a:rPr>
              <a:t>자동</a:t>
            </a:r>
            <a:r>
              <a:rPr lang="en-US" sz="46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600" b="0" i="0" u="none" strike="noStrike" spc="-100">
                <a:solidFill>
                  <a:srgbClr val="000000"/>
                </a:solidFill>
                <a:ea typeface="Gong Gothic Bold"/>
              </a:rPr>
              <a:t>분류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1826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05.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373100" y="5943600"/>
            <a:ext cx="15494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 spc="-100">
                <a:solidFill>
                  <a:srgbClr val="000000"/>
                </a:solidFill>
                <a:ea typeface="Gong Gothic Bold"/>
              </a:rPr>
              <a:t>얼굴</a:t>
            </a:r>
            <a:r>
              <a:rPr lang="en-US" sz="4800" b="0" i="0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Gong Gothic Bold"/>
              </a:rPr>
              <a:t>분류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19300" y="5295900"/>
            <a:ext cx="1981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000000"/>
                </a:solidFill>
                <a:latin typeface="Gong Gothic Bold"/>
              </a:rPr>
              <a:t>01.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06100" y="8470900"/>
            <a:ext cx="2895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ong Gothic Bold"/>
              </a:rPr>
              <a:t>Hayden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ong Gothic Bold"/>
              </a:rPr>
              <a:t>(100%)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6299200"/>
            <a:ext cx="6261100" cy="364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600" y="6261100"/>
            <a:ext cx="6019800" cy="369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8600" y="2336800"/>
            <a:ext cx="6019800" cy="359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2082800"/>
            <a:ext cx="6172200" cy="3670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2500" y="3492500"/>
            <a:ext cx="3492500" cy="261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4254500"/>
            <a:ext cx="9779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200" y="2832100"/>
            <a:ext cx="5867400" cy="393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49100" y="4254500"/>
            <a:ext cx="8890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7543800"/>
            <a:ext cx="120015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6400" y="3175000"/>
            <a:ext cx="4102100" cy="365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500" y="4343400"/>
            <a:ext cx="19050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27200" y="3556000"/>
            <a:ext cx="2463800" cy="2946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9652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Data pipeline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198600" y="2895600"/>
            <a:ext cx="25019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595959"/>
                </a:solidFill>
                <a:latin typeface="Noto Sans CJK KR Regular"/>
              </a:rPr>
              <a:t>June (97.452)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앞으로의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발전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계획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8343900"/>
            <a:ext cx="14909800" cy="99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>
            <a:off x="2222500" y="3657600"/>
            <a:ext cx="4610100" cy="397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67000" y="4051300"/>
            <a:ext cx="372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얼굴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인식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및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분류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파이프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라인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191000" y="31496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4254500" y="32131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241800" y="33528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29600" y="4051300"/>
            <a:ext cx="2908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랩실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웹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사이트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347200" y="3149600"/>
            <a:ext cx="6604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9410700" y="3213100"/>
            <a:ext cx="5461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398000" y="3352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98000"/>
          </a:blip>
          <a:stretch>
            <a:fillRect/>
          </a:stretch>
        </p:blipFill>
        <p:spPr>
          <a:xfrm>
            <a:off x="12522200" y="3657600"/>
            <a:ext cx="4610100" cy="3975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373100" y="4051300"/>
            <a:ext cx="2908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카메라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라즈베리</a:t>
            </a:r>
            <a:r>
              <a:rPr lang="en-US" sz="23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300" b="0" i="0" u="none" strike="noStrike" spc="-100">
                <a:solidFill>
                  <a:srgbClr val="4152AD"/>
                </a:solidFill>
                <a:ea typeface="MapoPeacefull"/>
              </a:rPr>
              <a:t>파이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4503400" y="3149600"/>
            <a:ext cx="6604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 rot="-5400000">
            <a:off x="14554200" y="3213100"/>
            <a:ext cx="546100" cy="635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554200" y="3352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88300" y="8585200"/>
            <a:ext cx="661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얼굴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인식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출퇴근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관리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시스템을</a:t>
            </a:r>
            <a:r>
              <a:rPr lang="en-US" sz="2400" b="0" i="0" u="none" strike="noStrike" spc="-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400" b="0" i="0" u="none" strike="noStrike" spc="-200">
                <a:solidFill>
                  <a:srgbClr val="FFFFFF"/>
                </a:solidFill>
                <a:ea typeface="MapoPeacefull"/>
              </a:rPr>
              <a:t>완성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7378700" y="8585200"/>
            <a:ext cx="4318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300" y="8763000"/>
            <a:ext cx="254000" cy="177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19000" y="4724400"/>
            <a:ext cx="2832100" cy="1905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33600" y="5334000"/>
            <a:ext cx="3086100" cy="2311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100" y="4597400"/>
            <a:ext cx="4914900" cy="28067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F217F8-A6BE-4EC4-9CE8-19C61D55B13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61" y="4597400"/>
            <a:ext cx="5415655" cy="27166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200" y="8890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프로젝트를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하면서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느낀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8000"/>
          </a:blip>
          <a:stretch>
            <a:fillRect/>
          </a:stretch>
        </p:blipFill>
        <p:spPr>
          <a:xfrm>
            <a:off x="2768600" y="2832100"/>
            <a:ext cx="5384800" cy="297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048000" y="3517900"/>
            <a:ext cx="58801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개발환경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구축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호환성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문제</a:t>
            </a:r>
          </a:p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영어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문서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해독</a:t>
            </a:r>
          </a:p>
          <a:p>
            <a:pPr lvl="0" algn="l">
              <a:lnSpc>
                <a:spcPct val="168489"/>
              </a:lnSpc>
            </a:pPr>
            <a:endParaRPr lang="ko-KR" sz="3200" b="0" i="0" u="none" strike="noStrike" spc="-100">
              <a:solidFill>
                <a:srgbClr val="000000">
                  <a:alpha val="70196"/>
                </a:srgbClr>
              </a:solidFill>
              <a:ea typeface="Pretendard Regular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0693400" y="2781300"/>
            <a:ext cx="5473700" cy="302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200" y="6019800"/>
            <a:ext cx="4152900" cy="410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6500" y="6489700"/>
            <a:ext cx="6642100" cy="3162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2527300"/>
            <a:ext cx="21717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343400" y="2667000"/>
            <a:ext cx="2247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어려웠던</a:t>
            </a:r>
            <a:r>
              <a:rPr lang="en-US" sz="2800" b="0" i="0" u="none" strike="noStrike" spc="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점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800" y="2476500"/>
            <a:ext cx="2362200" cy="698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357100" y="2565400"/>
            <a:ext cx="213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배운</a:t>
            </a:r>
            <a:r>
              <a:rPr lang="en-US" sz="2800" b="0" i="0" u="none" strike="noStrike" spc="200">
                <a:solidFill>
                  <a:srgbClr val="FFFFFF"/>
                </a:solidFill>
                <a:latin typeface="MapoPeacefull"/>
              </a:rPr>
              <a:t> </a:t>
            </a:r>
            <a:r>
              <a:rPr lang="ko-KR" sz="2800" b="0" i="0" u="none" strike="noStrike" spc="200">
                <a:solidFill>
                  <a:srgbClr val="FFFFFF"/>
                </a:solidFill>
                <a:ea typeface="MapoPeacefull"/>
              </a:rPr>
              <a:t>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1700" y="3708400"/>
            <a:ext cx="58801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스스로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학습하는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과정</a:t>
            </a:r>
          </a:p>
          <a:p>
            <a:pPr marL="342900" lvl="0" indent="-342900" algn="l">
              <a:lnSpc>
                <a:spcPct val="168489"/>
              </a:lnSpc>
              <a:buClr>
                <a:srgbClr val="000000"/>
              </a:buClr>
              <a:buFont typeface="Arial"/>
              <a:buChar char="●"/>
            </a:pP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깃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,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리눅스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명령어에</a:t>
            </a:r>
            <a:r>
              <a:rPr lang="en-US" sz="3200" b="0" i="0" u="none" strike="noStrike" spc="-100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3200" b="0" i="0" u="none" strike="noStrike" spc="-100">
                <a:solidFill>
                  <a:srgbClr val="000000">
                    <a:alpha val="70196"/>
                  </a:srgbClr>
                </a:solidFill>
                <a:ea typeface="Pretendard Regular"/>
              </a:rPr>
              <a:t>능숙</a:t>
            </a:r>
          </a:p>
          <a:p>
            <a:pPr lvl="0" algn="l">
              <a:lnSpc>
                <a:spcPct val="168489"/>
              </a:lnSpc>
            </a:pPr>
            <a:endParaRPr lang="ko-KR" sz="3200" b="0" i="0" u="none" strike="noStrike" spc="-100">
              <a:solidFill>
                <a:srgbClr val="000000">
                  <a:alpha val="70196"/>
                </a:srgbClr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05600" y="4013200"/>
            <a:ext cx="13360400" cy="255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4400" b="0" i="0" u="none" strike="noStrike" spc="-1900">
                <a:solidFill>
                  <a:srgbClr val="4152AD"/>
                </a:solidFill>
                <a:latin typeface="MapoPeacefull"/>
              </a:rPr>
              <a:t>Q &amp; 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400" y="165100"/>
            <a:ext cx="825500" cy="38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751300" y="355600"/>
            <a:ext cx="1168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200" b="0" i="1" u="none" strike="noStrike">
                <a:solidFill>
                  <a:srgbClr val="4152AD"/>
                </a:solidFill>
                <a:latin typeface="Kodchasan Bold Italic"/>
              </a:rPr>
              <a:t>ELECTRONIC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2070100"/>
            <a:ext cx="15354300" cy="307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711200"/>
            <a:ext cx="17487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400">
                <a:solidFill>
                  <a:srgbClr val="4152AD"/>
                </a:solidFill>
                <a:latin typeface="MapoPeacefull"/>
              </a:rPr>
              <a:t>CONTENTS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514600" y="6019800"/>
            <a:ext cx="46101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209800" y="5626100"/>
            <a:ext cx="6604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2260600" y="5702300"/>
            <a:ext cx="546100" cy="63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47900" y="58293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464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514600" y="8115300"/>
            <a:ext cx="4610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209800" y="77343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2260600" y="77978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479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97900" y="8280400"/>
            <a:ext cx="26670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프로젝트를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 </a:t>
            </a:r>
          </a:p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하면서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느낀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077200" y="6019800"/>
            <a:ext cx="46101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772400" y="5626100"/>
            <a:ext cx="6604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7823200" y="5702300"/>
            <a:ext cx="5461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823200" y="5829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17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개발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환경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8077200" y="8115300"/>
            <a:ext cx="4610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7772400" y="7734300"/>
            <a:ext cx="6604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7823200" y="7797800"/>
            <a:ext cx="546100" cy="635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8232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46400" y="83820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앞으로의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발전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계획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677900" y="6019800"/>
            <a:ext cx="4610100" cy="25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73100" y="5626100"/>
            <a:ext cx="660400" cy="774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3436600" y="5702300"/>
            <a:ext cx="546100" cy="635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3423900" y="5829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22400" y="6248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학습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과정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3677900" y="8115300"/>
            <a:ext cx="4610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373100" y="7734300"/>
            <a:ext cx="660400" cy="774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13436600" y="7797800"/>
            <a:ext cx="546100" cy="635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423900" y="79248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122400" y="8318500"/>
            <a:ext cx="42291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Q&amp;A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2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80000">
            <a:off x="5092700" y="1892300"/>
            <a:ext cx="100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97000" y="2552700"/>
            <a:ext cx="60198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en-US" sz="7500" b="0" i="0" u="none" strike="noStrike">
                <a:solidFill>
                  <a:srgbClr val="FCFCFC"/>
                </a:solidFill>
                <a:latin typeface="Pretendard Black"/>
              </a:rPr>
              <a:t>THANK YOU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13843000" y="-127000"/>
            <a:ext cx="48768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192500" y="1016000"/>
            <a:ext cx="762000" cy="889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 rot="-19620000">
            <a:off x="16383000" y="685800"/>
            <a:ext cx="762000" cy="88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0000">
            <a:off x="-1447800" y="6908800"/>
            <a:ext cx="68199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19380000">
            <a:off x="723900" y="6299200"/>
            <a:ext cx="800100" cy="92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31000"/>
          </a:blip>
          <a:stretch>
            <a:fillRect/>
          </a:stretch>
        </p:blipFill>
        <p:spPr>
          <a:xfrm rot="-19380000">
            <a:off x="952500" y="5981700"/>
            <a:ext cx="800100" cy="92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 rot="-8820000">
            <a:off x="6032500" y="-1181100"/>
            <a:ext cx="1752600" cy="203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alphaModFix amt="39000"/>
          </a:blip>
          <a:stretch>
            <a:fillRect/>
          </a:stretch>
        </p:blipFill>
        <p:spPr>
          <a:xfrm rot="-19620000">
            <a:off x="5549900" y="-444500"/>
            <a:ext cx="17526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20000">
            <a:off x="7302500" y="9791700"/>
            <a:ext cx="4876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이유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150" y="2743199"/>
            <a:ext cx="32258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44850" y="2819399"/>
            <a:ext cx="2959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spc="200" dirty="0">
                <a:solidFill>
                  <a:srgbClr val="FFFFFF"/>
                </a:solidFill>
                <a:ea typeface="MapoPeacefull"/>
              </a:rPr>
              <a:t>컴퓨터비전</a:t>
            </a:r>
            <a:r>
              <a:rPr lang="en-US" sz="2300" b="0" i="0" u="none" strike="noStrike" spc="200" dirty="0">
                <a:solidFill>
                  <a:srgbClr val="FFFFFF"/>
                </a:solidFill>
                <a:latin typeface="MapoPeacefull"/>
              </a:rPr>
              <a:t>, </a:t>
            </a:r>
            <a:r>
              <a:rPr lang="ko-KR" sz="2300" b="0" i="0" u="none" strike="noStrike" spc="200" dirty="0" err="1">
                <a:solidFill>
                  <a:srgbClr val="FFFFFF"/>
                </a:solidFill>
                <a:ea typeface="MapoPeacefull"/>
              </a:rPr>
              <a:t>배울랑교</a:t>
            </a:r>
            <a:endParaRPr lang="ko-KR" sz="2300" b="0" i="0" u="none" strike="noStrike" spc="200" dirty="0">
              <a:solidFill>
                <a:srgbClr val="FFFFFF"/>
              </a:solidFill>
              <a:ea typeface="MapoPeacefull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2921006"/>
            <a:ext cx="2730500" cy="46320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023600" y="2952414"/>
            <a:ext cx="2667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200" dirty="0">
                <a:solidFill>
                  <a:srgbClr val="FFFFFF"/>
                </a:solidFill>
                <a:latin typeface="MapoPeacefull"/>
              </a:rPr>
              <a:t>AI LAB </a:t>
            </a:r>
            <a:r>
              <a:rPr lang="ko-KR" sz="2300" b="0" i="0" u="none" strike="noStrike" spc="200" dirty="0">
                <a:solidFill>
                  <a:srgbClr val="FFFFFF"/>
                </a:solidFill>
                <a:ea typeface="MapoPeacefull"/>
              </a:rPr>
              <a:t>웹사이트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0F7A1-6FC4-4B80-B76A-F44570682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66" y="3860323"/>
            <a:ext cx="9421606" cy="4726132"/>
          </a:xfrm>
          <a:prstGeom prst="rect">
            <a:avLst/>
          </a:prstGeom>
        </p:spPr>
      </p:pic>
      <p:pic>
        <p:nvPicPr>
          <p:cNvPr id="1032" name="Picture 8" descr="컴퓨터 비전 - 예스24">
            <a:extLst>
              <a:ext uri="{FF2B5EF4-FFF2-40B4-BE49-F238E27FC236}">
                <a16:creationId xmlns:a16="http://schemas.microsoft.com/office/drawing/2014/main" id="{C314EE72-065D-423E-A4D1-C1F1EF70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44904"/>
            <a:ext cx="4254500" cy="515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선정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이유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&amp;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구동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방식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3492500"/>
            <a:ext cx="5791200" cy="361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00" y="3060700"/>
            <a:ext cx="4165600" cy="416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2082800"/>
            <a:ext cx="6172200" cy="617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79700" y="7645400"/>
            <a:ext cx="4229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얼굴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이미지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수집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1300" y="7645400"/>
            <a:ext cx="445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기존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데이터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유사도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비교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신원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식별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90300" y="7683500"/>
            <a:ext cx="6235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랩실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웹사이트에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이름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출근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시각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,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사진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자동</a:t>
            </a:r>
            <a:r>
              <a:rPr lang="en-US" sz="2500" b="0" i="0" u="none" strike="noStrike" spc="-1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2500" b="0" i="0" u="none" strike="noStrike" spc="-100">
                <a:solidFill>
                  <a:srgbClr val="4152AD"/>
                </a:solidFill>
                <a:ea typeface="MapoPeacefull"/>
              </a:rPr>
              <a:t>저장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8001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개발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2019300" y="7556500"/>
            <a:ext cx="4610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2019300" y="4114800"/>
            <a:ext cx="46101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987800" y="3733800"/>
            <a:ext cx="6604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4038600" y="3797300"/>
            <a:ext cx="546100" cy="635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038600" y="3924300"/>
            <a:ext cx="571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4152AD"/>
                </a:solidFill>
                <a:latin typeface="Pretendard Bold"/>
              </a:rPr>
              <a:t>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162800" y="7556500"/>
            <a:ext cx="46101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162800" y="4114800"/>
            <a:ext cx="46101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131300" y="3733800"/>
            <a:ext cx="6604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9194800" y="3797300"/>
            <a:ext cx="546100" cy="635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82100" y="3924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319000" y="7556500"/>
            <a:ext cx="46101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4724400"/>
            <a:ext cx="2400300" cy="238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100" y="4279900"/>
            <a:ext cx="4876800" cy="3124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9000" y="4597400"/>
            <a:ext cx="2019300" cy="2489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17700" y="4584700"/>
            <a:ext cx="2349500" cy="26670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319000" y="4114800"/>
            <a:ext cx="4610100" cy="25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4287500" y="3733800"/>
            <a:ext cx="6604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-5400000">
            <a:off x="14338300" y="3797300"/>
            <a:ext cx="546100" cy="635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4338300" y="3924300"/>
            <a:ext cx="57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300">
                <a:solidFill>
                  <a:srgbClr val="4152AD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3695700"/>
            <a:ext cx="5867400" cy="485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3365500"/>
            <a:ext cx="10172700" cy="516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89100" y="21209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Detection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774700"/>
            <a:ext cx="13144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학습</a:t>
            </a: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 </a:t>
            </a:r>
            <a:r>
              <a:rPr lang="ko-KR" sz="6000" b="0" i="0" u="none" strike="noStrike" spc="-800">
                <a:solidFill>
                  <a:srgbClr val="4152AD"/>
                </a:solidFill>
                <a:ea typeface="MapoPeacefull"/>
              </a:rPr>
              <a:t>과정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3086100"/>
            <a:ext cx="6172200" cy="513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3124200"/>
            <a:ext cx="9067800" cy="4457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92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Recognition  Using FaceNet in tf.Keras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305300" y="7302500"/>
            <a:ext cx="4953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3365500"/>
            <a:ext cx="4864100" cy="52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800" y="3365500"/>
            <a:ext cx="4775200" cy="528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0000" y="3365500"/>
            <a:ext cx="4787900" cy="523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192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Embedding &amp; Face Classification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04800" y="0"/>
            <a:ext cx="10922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5800" y="723900"/>
            <a:ext cx="17614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9100" y="304800"/>
            <a:ext cx="736600" cy="86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74700" y="2057400"/>
            <a:ext cx="178054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1000" y="469900"/>
            <a:ext cx="812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300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24300" y="8534400"/>
            <a:ext cx="4318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426200"/>
            <a:ext cx="11620500" cy="330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2603500"/>
            <a:ext cx="116205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70000" y="9652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800">
                <a:solidFill>
                  <a:srgbClr val="4152AD"/>
                </a:solidFill>
                <a:latin typeface="MapoPeacefull"/>
              </a:rPr>
              <a:t>Face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211</Words>
  <Application>Microsoft Office PowerPoint</Application>
  <PresentationFormat>사용자 지정</PresentationFormat>
  <Paragraphs>90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MapoPeacefull</vt:lpstr>
      <vt:lpstr>Kodchasan Bold Italic</vt:lpstr>
      <vt:lpstr>Pretendard Regular</vt:lpstr>
      <vt:lpstr>Calibri</vt:lpstr>
      <vt:lpstr>Arial</vt:lpstr>
      <vt:lpstr>Gong Gothic Bold</vt:lpstr>
      <vt:lpstr>Pretendard Black</vt:lpstr>
      <vt:lpstr>Pretendard Bold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</cp:lastModifiedBy>
  <cp:revision>2</cp:revision>
  <dcterms:created xsi:type="dcterms:W3CDTF">2006-08-16T00:00:00Z</dcterms:created>
  <dcterms:modified xsi:type="dcterms:W3CDTF">2024-06-13T06:39:57Z</dcterms:modified>
</cp:coreProperties>
</file>